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  <p:sldMasterId id="2147483848" r:id="rId2"/>
  </p:sldMasterIdLst>
  <p:notesMasterIdLst>
    <p:notesMasterId r:id="rId9"/>
  </p:notesMasterIdLst>
  <p:handoutMasterIdLst>
    <p:handoutMasterId r:id="rId10"/>
  </p:handoutMasterIdLst>
  <p:sldIdLst>
    <p:sldId id="889" r:id="rId3"/>
    <p:sldId id="949" r:id="rId4"/>
    <p:sldId id="950" r:id="rId5"/>
    <p:sldId id="951" r:id="rId6"/>
    <p:sldId id="953" r:id="rId7"/>
    <p:sldId id="952" r:id="rId8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4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799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一博" initials="王一博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00"/>
    <a:srgbClr val="FF3399"/>
    <a:srgbClr val="0082DA"/>
    <a:srgbClr val="2E32E8"/>
    <a:srgbClr val="169FFF"/>
    <a:srgbClr val="60CCF9"/>
    <a:srgbClr val="279F5B"/>
    <a:srgbClr val="ECECEC"/>
    <a:srgbClr val="004890"/>
    <a:srgbClr val="349C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7" autoAdjust="0"/>
    <p:restoredTop sz="94434" autoAdjust="0"/>
  </p:normalViewPr>
  <p:slideViewPr>
    <p:cSldViewPr>
      <p:cViewPr varScale="1">
        <p:scale>
          <a:sx n="89" d="100"/>
          <a:sy n="89" d="100"/>
        </p:scale>
        <p:origin x="-876" y="-90"/>
      </p:cViewPr>
      <p:guideLst>
        <p:guide orient="horz" pos="3248"/>
        <p:guide/>
      </p:guideLst>
    </p:cSldViewPr>
  </p:slideViewPr>
  <p:outlineViewPr>
    <p:cViewPr>
      <p:scale>
        <a:sx n="33" d="100"/>
        <a:sy n="33" d="100"/>
      </p:scale>
      <p:origin x="0" y="51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32"/>
    </p:cViewPr>
  </p:sorterViewPr>
  <p:notesViewPr>
    <p:cSldViewPr>
      <p:cViewPr varScale="1">
        <p:scale>
          <a:sx n="86" d="100"/>
          <a:sy n="86" d="100"/>
        </p:scale>
        <p:origin x="2720" y="200"/>
      </p:cViewPr>
      <p:guideLst>
        <p:guide orient="horz" pos="2799"/>
        <p:guide pos="216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710982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978409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06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06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06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06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06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06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蓝背景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316417" y="4805364"/>
            <a:ext cx="576262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2247" y="263865"/>
            <a:ext cx="8319505" cy="484667"/>
          </a:xfrm>
          <a:prstGeom prst="rect">
            <a:avLst/>
          </a:prstGeom>
        </p:spPr>
        <p:txBody>
          <a:bodyPr lIns="91428" tIns="45714" rIns="91428" bIns="45714" anchor="ctr">
            <a:normAutofit/>
          </a:bodyPr>
          <a:lstStyle>
            <a:lvl1pPr algn="l">
              <a:defRPr sz="2000" b="0" i="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63485" y="377140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088055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深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83972"/>
              </a:gs>
              <a:gs pos="100000">
                <a:srgbClr val="030F3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kumimoji="1"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53771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深蓝+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83972"/>
              </a:gs>
              <a:gs pos="100000">
                <a:srgbClr val="030F3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kumimoji="1" lang="zh-CN" altLang="en-US">
              <a:solidFill>
                <a:srgbClr val="000000"/>
              </a:solidFill>
            </a:endParaRPr>
          </a:p>
        </p:txBody>
      </p:sp>
      <p:pic>
        <p:nvPicPr>
          <p:cNvPr id="4" name="图片 5" descr="云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4257676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58827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天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</p:spTree>
    <p:extLst>
      <p:ext uri="{BB962C8B-B14F-4D97-AF65-F5344CB8AC3E}">
        <p14:creationId xmlns:p14="http://schemas.microsoft.com/office/powerpoint/2010/main" xmlns="" val="118807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天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4" name="图片 5" descr="云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4257676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8310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5136211"/>
            <a:ext cx="9144000" cy="34289"/>
          </a:xfrm>
          <a:prstGeom prst="rect">
            <a:avLst/>
          </a:prstGeom>
          <a:gradFill>
            <a:gsLst>
              <a:gs pos="0">
                <a:srgbClr val="2D9FE4"/>
              </a:gs>
              <a:gs pos="100000">
                <a:srgbClr val="1BA08C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13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0319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</p:spTree>
    <p:extLst>
      <p:ext uri="{BB962C8B-B14F-4D97-AF65-F5344CB8AC3E}">
        <p14:creationId xmlns:p14="http://schemas.microsoft.com/office/powerpoint/2010/main" xmlns="" val="3695664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4" y="2"/>
            <a:ext cx="7108327" cy="52009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857525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1123658"/>
            <a:ext cx="6624736" cy="857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lang="zh-CN" altLang="en-US" sz="3200" b="1" i="0" kern="1200" dirty="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73417" y="2125188"/>
            <a:ext cx="3587021" cy="10226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1200" b="1" kern="1200" dirty="0">
                <a:solidFill>
                  <a:schemeClr val="bg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9" name="Rectangle 37"/>
          <p:cNvSpPr/>
          <p:nvPr userDrawn="1"/>
        </p:nvSpPr>
        <p:spPr bwMode="auto">
          <a:xfrm>
            <a:off x="472484" y="476775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</a:t>
            </a:r>
            <a:r>
              <a:rPr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8" name="图片 7" descr="0310金蝶品牌下属logo-00.png"/>
          <p:cNvPicPr>
            <a:picLocks noChangeAspect="1"/>
          </p:cNvPicPr>
          <p:nvPr userDrawn="1"/>
        </p:nvPicPr>
        <p:blipFill rotWithShape="1">
          <a:blip r:embed="rId3" cstate="screen">
            <a:biLevel thresh="25000"/>
          </a:blip>
          <a:srcRect/>
          <a:stretch>
            <a:fillRect/>
          </a:stretch>
        </p:blipFill>
        <p:spPr>
          <a:xfrm>
            <a:off x="395536" y="267494"/>
            <a:ext cx="1195823" cy="3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5688833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3233333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alphaModFix amt="58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49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1123658"/>
            <a:ext cx="6624736" cy="857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lang="zh-CN" altLang="en-US" sz="3200" b="1" i="0" kern="1200" dirty="0">
                <a:solidFill>
                  <a:srgbClr val="0060C0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73417" y="2125188"/>
            <a:ext cx="3587021" cy="10226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1200" b="1" kern="1200" dirty="0">
                <a:solidFill>
                  <a:srgbClr val="0060C0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9" name="Rectangle 37"/>
          <p:cNvSpPr/>
          <p:nvPr userDrawn="1"/>
        </p:nvSpPr>
        <p:spPr bwMode="auto">
          <a:xfrm>
            <a:off x="472484" y="476775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</a:t>
            </a:r>
            <a:r>
              <a:rPr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10" name="图片 9" descr="0310金蝶品牌下属logo-00.png"/>
          <p:cNvPicPr>
            <a:picLocks noChangeAspect="1"/>
          </p:cNvPicPr>
          <p:nvPr userDrawn="1"/>
        </p:nvPicPr>
        <p:blipFill rotWithShape="1">
          <a:blip r:embed="rId4" cstate="screen">
            <a:biLevel thresh="25000"/>
          </a:blip>
          <a:srcRect/>
          <a:stretch>
            <a:fillRect/>
          </a:stretch>
        </p:blipFill>
        <p:spPr>
          <a:xfrm>
            <a:off x="467544" y="339502"/>
            <a:ext cx="1195823" cy="3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2188119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20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1pPr>
            <a:lvl2pPr>
              <a:lnSpc>
                <a:spcPct val="150000"/>
              </a:lnSpc>
              <a:defRPr sz="18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50000"/>
              </a:lnSpc>
              <a:defRPr sz="16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50000"/>
              </a:lnSpc>
              <a:defRPr sz="14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50000"/>
              </a:lnSpc>
              <a:defRPr sz="14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23534" y="70859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7164288" y="4876006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00B9E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00B9EF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12" name="图片 11" descr="0310金蝶品牌下属logo-00.png"/>
          <p:cNvPicPr>
            <a:picLocks noChangeAspect="1"/>
          </p:cNvPicPr>
          <p:nvPr userDrawn="1"/>
        </p:nvPicPr>
        <p:blipFill rotWithShape="1">
          <a:blip r:embed="rId3" cstate="screen">
            <a:biLevel thresh="25000"/>
          </a:blip>
          <a:srcRect/>
          <a:stretch>
            <a:fillRect/>
          </a:stretch>
        </p:blipFill>
        <p:spPr>
          <a:xfrm>
            <a:off x="7956376" y="173348"/>
            <a:ext cx="907791" cy="2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731858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蓝背景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32872" y="263865"/>
            <a:ext cx="8319505" cy="484667"/>
          </a:xfrm>
          <a:prstGeom prst="rect">
            <a:avLst/>
          </a:prstGeom>
        </p:spPr>
        <p:txBody>
          <a:bodyPr lIns="91428" tIns="45714" rIns="91428" bIns="45714" anchor="ctr">
            <a:normAutofit/>
          </a:bodyPr>
          <a:lstStyle>
            <a:lvl1pPr algn="l">
              <a:defRPr sz="2000" b="0" i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63485" y="377140"/>
            <a:ext cx="45719" cy="2581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28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215">
          <p15:clr>
            <a:srgbClr val="FBAE40"/>
          </p15:clr>
        </p15:guide>
        <p15:guide id="2" pos="4133">
          <p15:clr>
            <a:srgbClr val="FBAE40"/>
          </p15:clr>
        </p15:guide>
        <p15:guide id="3" pos="221">
          <p15:clr>
            <a:srgbClr val="FBAE40"/>
          </p15:clr>
        </p15:guide>
        <p15:guide id="4" orient="horz" pos="33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20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1pPr>
            <a:lvl2pPr>
              <a:lnSpc>
                <a:spcPct val="150000"/>
              </a:lnSpc>
              <a:defRPr sz="18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50000"/>
              </a:lnSpc>
              <a:defRPr sz="16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50000"/>
              </a:lnSpc>
              <a:defRPr sz="14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50000"/>
              </a:lnSpc>
              <a:defRPr sz="1400" b="0" i="0">
                <a:solidFill>
                  <a:srgbClr val="FFFFFF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34" y="70859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图片 8" descr="0310金蝶品牌下属logo-00.png"/>
          <p:cNvPicPr>
            <a:picLocks noChangeAspect="1"/>
          </p:cNvPicPr>
          <p:nvPr userDrawn="1"/>
        </p:nvPicPr>
        <p:blipFill rotWithShape="1">
          <a:blip r:embed="rId3" cstate="screen">
            <a:biLevel thresh="25000"/>
          </a:blip>
          <a:srcRect/>
          <a:stretch>
            <a:fillRect/>
          </a:stretch>
        </p:blipFill>
        <p:spPr>
          <a:xfrm>
            <a:off x="7956376" y="173348"/>
            <a:ext cx="907791" cy="2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0559920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</p:spTree>
    <p:extLst>
      <p:ext uri="{BB962C8B-B14F-4D97-AF65-F5344CB8AC3E}">
        <p14:creationId xmlns:p14="http://schemas.microsoft.com/office/powerpoint/2010/main" xmlns="" val="86212410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5142895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95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95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</p:spTree>
    <p:extLst>
      <p:ext uri="{BB962C8B-B14F-4D97-AF65-F5344CB8AC3E}">
        <p14:creationId xmlns:p14="http://schemas.microsoft.com/office/powerpoint/2010/main" xmlns="" val="392526685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4716199" y="843807"/>
            <a:ext cx="3368741" cy="1782271"/>
            <a:chOff x="3491880" y="1286813"/>
            <a:chExt cx="2909209" cy="1539150"/>
          </a:xfrm>
        </p:grpSpPr>
        <p:sp>
          <p:nvSpPr>
            <p:cNvPr id="4" name="Rectangle 4"/>
            <p:cNvSpPr/>
            <p:nvPr userDrawn="1"/>
          </p:nvSpPr>
          <p:spPr bwMode="auto">
            <a:xfrm>
              <a:off x="4521566" y="1447060"/>
              <a:ext cx="1760227" cy="7176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zh-CN" sz="5400" dirty="0">
                  <a:solidFill>
                    <a:srgbClr val="FFFFFF"/>
                  </a:solidFill>
                  <a:latin typeface="Goudy Old Style" pitchFamily="18" charset="0"/>
                  <a:ea typeface="宋体" charset="0"/>
                  <a:cs typeface="Helvetica Neue UltraLight" charset="0"/>
                  <a:sym typeface="Helvetica Neue UltraLight" charset="0"/>
                </a:rPr>
                <a:t>Thanks</a:t>
              </a:r>
            </a:p>
          </p:txBody>
        </p:sp>
        <p:sp>
          <p:nvSpPr>
            <p:cNvPr id="5" name="Rectangle 5"/>
            <p:cNvSpPr/>
            <p:nvPr userDrawn="1"/>
          </p:nvSpPr>
          <p:spPr bwMode="auto">
            <a:xfrm>
              <a:off x="4050688" y="2195749"/>
              <a:ext cx="979202" cy="2657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Arial Narrow" charset="0"/>
                  <a:ea typeface="宋体" charset="0"/>
                  <a:cs typeface="Arial Narrow" charset="0"/>
                  <a:sym typeface="Arial Narrow" charset="0"/>
                </a:rPr>
                <a:t>terima kasih</a:t>
              </a:r>
            </a:p>
          </p:txBody>
        </p:sp>
        <p:sp>
          <p:nvSpPr>
            <p:cNvPr id="6" name="Rectangle 6"/>
            <p:cNvSpPr/>
            <p:nvPr userDrawn="1"/>
          </p:nvSpPr>
          <p:spPr bwMode="auto">
            <a:xfrm>
              <a:off x="3491880" y="1286813"/>
              <a:ext cx="885975" cy="5315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4000" dirty="0">
                  <a:solidFill>
                    <a:srgbClr val="FFFFFF"/>
                  </a:solidFill>
                  <a:latin typeface="Arial" charset="0"/>
                  <a:sym typeface="Arial" charset="0"/>
                </a:rPr>
                <a:t>感謝</a:t>
              </a:r>
            </a:p>
          </p:txBody>
        </p:sp>
        <p:sp>
          <p:nvSpPr>
            <p:cNvPr id="7" name="Rectangle 7"/>
            <p:cNvSpPr/>
            <p:nvPr userDrawn="1"/>
          </p:nvSpPr>
          <p:spPr bwMode="auto">
            <a:xfrm>
              <a:off x="5199183" y="2108323"/>
              <a:ext cx="1196067" cy="7176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5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Microsoft YaHei Bold" charset="0"/>
                  <a:sym typeface="Microsoft YaHei Bold" charset="0"/>
                </a:rPr>
                <a:t>谢谢</a:t>
              </a:r>
            </a:p>
          </p:txBody>
        </p:sp>
        <p:sp>
          <p:nvSpPr>
            <p:cNvPr id="8" name="Rectangle 8"/>
            <p:cNvSpPr/>
            <p:nvPr userDrawn="1"/>
          </p:nvSpPr>
          <p:spPr bwMode="auto">
            <a:xfrm>
              <a:off x="5404367" y="1339587"/>
              <a:ext cx="996722" cy="2392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zh-CN" altLang="en-US" sz="1800" dirty="0">
                  <a:solidFill>
                    <a:srgbClr val="FFFFFF"/>
                  </a:solidFill>
                  <a:latin typeface="Arial" charset="0"/>
                  <a:sym typeface="Arial" charset="0"/>
                </a:rPr>
                <a:t>ありがとう</a:t>
              </a:r>
            </a:p>
          </p:txBody>
        </p:sp>
        <p:sp>
          <p:nvSpPr>
            <p:cNvPr id="9" name="Rectangle 9"/>
            <p:cNvSpPr/>
            <p:nvPr userDrawn="1"/>
          </p:nvSpPr>
          <p:spPr bwMode="auto">
            <a:xfrm>
              <a:off x="3491887" y="1869804"/>
              <a:ext cx="1001289" cy="3189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zh-CN" sz="2400" dirty="0">
                  <a:solidFill>
                    <a:srgbClr val="FFFFFF"/>
                  </a:solidFill>
                  <a:latin typeface="Arial" charset="0"/>
                  <a:ea typeface="宋体" charset="0"/>
                  <a:cs typeface="Thonburi" charset="0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1" name="Rectangle 37"/>
          <p:cNvSpPr/>
          <p:nvPr userDrawn="1"/>
        </p:nvSpPr>
        <p:spPr bwMode="auto">
          <a:xfrm>
            <a:off x="472484" y="476775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</a:t>
            </a:r>
            <a:r>
              <a:rPr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限公司</a:t>
            </a:r>
          </a:p>
        </p:txBody>
      </p:sp>
      <p:sp>
        <p:nvSpPr>
          <p:cNvPr id="14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15" name="图片 14" descr="0310金蝶品牌下属logo-00.png"/>
          <p:cNvPicPr>
            <a:picLocks noChangeAspect="1"/>
          </p:cNvPicPr>
          <p:nvPr userDrawn="1"/>
        </p:nvPicPr>
        <p:blipFill rotWithShape="1">
          <a:blip r:embed="rId3" cstate="screen">
            <a:biLevel thresh="25000"/>
          </a:blip>
          <a:srcRect/>
          <a:stretch>
            <a:fillRect/>
          </a:stretch>
        </p:blipFill>
        <p:spPr>
          <a:xfrm>
            <a:off x="395536" y="267494"/>
            <a:ext cx="1195823" cy="3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1619564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和文字（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316416" y="4805364"/>
            <a:ext cx="576262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图片占位符 2"/>
          <p:cNvSpPr>
            <a:spLocks noGrp="1"/>
          </p:cNvSpPr>
          <p:nvPr>
            <p:ph type="pic" idx="1"/>
          </p:nvPr>
        </p:nvSpPr>
        <p:spPr>
          <a:xfrm>
            <a:off x="755976" y="915966"/>
            <a:ext cx="3600000" cy="36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392" y="915567"/>
            <a:ext cx="3600000" cy="3600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3" name="图片 12" descr="卷页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5"/>
            <a:ext cx="9144000" cy="520095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0310金蝶品牌下属logo-00.png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584000" y="116050"/>
            <a:ext cx="1097755" cy="288000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323534" y="17719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6693991" y="4817274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</p:spTree>
    <p:extLst>
      <p:ext uri="{BB962C8B-B14F-4D97-AF65-F5344CB8AC3E}">
        <p14:creationId xmlns:p14="http://schemas.microsoft.com/office/powerpoint/2010/main" xmlns="" val="231086154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 descr="0310金蝶品牌下属logo-00.png"/>
          <p:cNvPicPr>
            <a:picLocks noChangeAspect="1"/>
          </p:cNvPicPr>
          <p:nvPr userDrawn="1"/>
        </p:nvPicPr>
        <p:blipFill rotWithShape="1">
          <a:blip r:embed="rId3" cstate="screen">
            <a:biLevel thresh="25000"/>
          </a:blip>
          <a:srcRect/>
          <a:stretch>
            <a:fillRect/>
          </a:stretch>
        </p:blipFill>
        <p:spPr>
          <a:xfrm>
            <a:off x="7956376" y="173348"/>
            <a:ext cx="907791" cy="238162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34" y="70859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0" i="0">
                <a:solidFill>
                  <a:schemeClr val="accent3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460432" y="4803998"/>
            <a:ext cx="576262" cy="27384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P</a:t>
            </a:r>
            <a:fld id="{2C2B0F17-0C2E-4B76-896E-50CAEF9C5C7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94483710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图片（白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316416" y="4805364"/>
            <a:ext cx="576262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图片占位符 2"/>
          <p:cNvSpPr>
            <a:spLocks noGrp="1"/>
          </p:cNvSpPr>
          <p:nvPr>
            <p:ph type="pic" idx="1"/>
          </p:nvPr>
        </p:nvSpPr>
        <p:spPr>
          <a:xfrm>
            <a:off x="1792288" y="771552"/>
            <a:ext cx="5486400" cy="3168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11" name="图片 10" descr="卷页.pn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5"/>
            <a:ext cx="9144000" cy="520095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0310金蝶品牌下属logo-00.png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584008" y="116050"/>
            <a:ext cx="1097755" cy="28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23542" y="17723"/>
            <a:ext cx="7128197" cy="4846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6693991" y="4817278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 smtClean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  <a:endParaRPr kumimoji="0" lang="zh-CN" altLang="en-US" sz="700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6756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24115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7746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0278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FF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12247" y="263865"/>
            <a:ext cx="8319505" cy="484667"/>
          </a:xfrm>
          <a:prstGeom prst="rect">
            <a:avLst/>
          </a:prstGeom>
        </p:spPr>
        <p:txBody>
          <a:bodyPr lIns="91428" tIns="45714" rIns="91428" bIns="45714" anchor="ctr">
            <a:normAutofit/>
          </a:bodyPr>
          <a:lstStyle>
            <a:lvl1pPr algn="l">
              <a:defRPr sz="2000" b="0" i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5118597"/>
            <a:ext cx="9144000" cy="69516"/>
          </a:xfrm>
          <a:prstGeom prst="rect">
            <a:avLst/>
          </a:prstGeom>
          <a:gradFill>
            <a:gsLst>
              <a:gs pos="0">
                <a:srgbClr val="2D9FE4"/>
              </a:gs>
              <a:gs pos="100000">
                <a:srgbClr val="1BA08C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13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63485" y="377140"/>
            <a:ext cx="45719" cy="258118"/>
          </a:xfrm>
          <a:prstGeom prst="rect">
            <a:avLst/>
          </a:prstGeom>
          <a:solidFill>
            <a:srgbClr val="00B8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2723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纯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2320" y="215648"/>
            <a:ext cx="1296000" cy="3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2861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蓝背景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316417" y="4805364"/>
            <a:ext cx="576262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2247" y="263865"/>
            <a:ext cx="8319505" cy="484667"/>
          </a:xfrm>
          <a:prstGeom prst="rect">
            <a:avLst/>
          </a:prstGeom>
        </p:spPr>
        <p:txBody>
          <a:bodyPr lIns="91428" tIns="45714" rIns="91428" bIns="45714" anchor="ctr">
            <a:normAutofit/>
          </a:bodyPr>
          <a:lstStyle>
            <a:lvl1pPr algn="l">
              <a:defRPr sz="2000" b="0" i="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63485" y="377140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29529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浅蓝背景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000000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000000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12247" y="263865"/>
            <a:ext cx="8319505" cy="484667"/>
          </a:xfrm>
          <a:prstGeom prst="rect">
            <a:avLst/>
          </a:prstGeom>
        </p:spPr>
        <p:txBody>
          <a:bodyPr lIns="91428" tIns="45714" rIns="91428" bIns="45714" anchor="ctr">
            <a:normAutofit/>
          </a:bodyPr>
          <a:lstStyle>
            <a:lvl1pPr algn="l">
              <a:defRPr sz="2000" b="0" i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363485" y="377140"/>
            <a:ext cx="45719" cy="2581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>
              <a:solidFill>
                <a:srgbClr val="3F3F3F"/>
              </a:solidFill>
            </a:endParaRPr>
          </a:p>
        </p:txBody>
      </p:sp>
      <p:pic>
        <p:nvPicPr>
          <p:cNvPr id="6" name="图片 5" descr="0310金蝶品牌下属logo-00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135983" y="333220"/>
            <a:ext cx="797390" cy="209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6952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1215">
          <p15:clr>
            <a:srgbClr val="FBAE40"/>
          </p15:clr>
        </p15:guide>
        <p15:guide id="2" pos="4133">
          <p15:clr>
            <a:srgbClr val="FBAE40"/>
          </p15:clr>
        </p15:guide>
        <p15:guide id="3" pos="221">
          <p15:clr>
            <a:srgbClr val="FBAE40"/>
          </p15:clr>
        </p15:guide>
        <p15:guide id="4" orient="horz" pos="33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FF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12247" y="263865"/>
            <a:ext cx="8319505" cy="484667"/>
          </a:xfrm>
          <a:prstGeom prst="rect">
            <a:avLst/>
          </a:prstGeom>
        </p:spPr>
        <p:txBody>
          <a:bodyPr lIns="91428" tIns="45714" rIns="91428" bIns="45714" anchor="ctr">
            <a:normAutofit/>
          </a:bodyPr>
          <a:lstStyle>
            <a:lvl1pPr algn="l">
              <a:defRPr sz="2000" b="0" i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8" name="矩形 7"/>
          <p:cNvSpPr/>
          <p:nvPr userDrawn="1"/>
        </p:nvSpPr>
        <p:spPr>
          <a:xfrm flipV="1">
            <a:off x="0" y="5136211"/>
            <a:ext cx="9144000" cy="34289"/>
          </a:xfrm>
          <a:prstGeom prst="rect">
            <a:avLst/>
          </a:prstGeom>
          <a:gradFill>
            <a:gsLst>
              <a:gs pos="0">
                <a:srgbClr val="2D9FE4"/>
              </a:gs>
              <a:gs pos="100000">
                <a:srgbClr val="1BA08C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13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63485" y="377140"/>
            <a:ext cx="45719" cy="258118"/>
          </a:xfrm>
          <a:prstGeom prst="rect">
            <a:avLst/>
          </a:prstGeom>
          <a:solidFill>
            <a:srgbClr val="00B8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>
              <a:solidFill>
                <a:srgbClr val="FFFFFF"/>
              </a:solidFill>
            </a:endParaRPr>
          </a:p>
        </p:txBody>
      </p:sp>
      <p:pic>
        <p:nvPicPr>
          <p:cNvPr id="7" name="图片 6" descr="0310金蝶品牌下属logo-00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135983" y="333220"/>
            <a:ext cx="797390" cy="209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8012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7"/>
            <a:ext cx="9144000" cy="51432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80719" y="2252919"/>
            <a:ext cx="5863281" cy="58742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2700" b="1">
                <a:solidFill>
                  <a:srgbClr val="13AE9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68064" y="3076832"/>
            <a:ext cx="2075936" cy="8665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5F567CE-8273-49AE-9D29-1D8AE4C56650}" type="datetimeFigureOut">
              <a:rPr lang="zh-CN" altLang="en-US" sz="1350" smtClean="0">
                <a:solidFill>
                  <a:srgbClr val="3F3F3F"/>
                </a:solidFill>
                <a:latin typeface="Calibri"/>
                <a:ea typeface="宋体" panose="02010600030101010101" pitchFamily="2" charset="-122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2018-06-06</a:t>
            </a:fld>
            <a:endParaRPr lang="zh-CN" altLang="en-US" sz="1350">
              <a:solidFill>
                <a:srgbClr val="3F3F3F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62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\Desktop\带LOGO背景_副本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 userDrawn="1"/>
        </p:nvGrpSpPr>
        <p:grpSpPr>
          <a:xfrm>
            <a:off x="4472361" y="987581"/>
            <a:ext cx="3368742" cy="1782273"/>
            <a:chOff x="3491880" y="1286813"/>
            <a:chExt cx="2909209" cy="1539151"/>
          </a:xfrm>
        </p:grpSpPr>
        <p:sp>
          <p:nvSpPr>
            <p:cNvPr id="4" name="Rectangle 4"/>
            <p:cNvSpPr>
              <a:spLocks/>
            </p:cNvSpPr>
            <p:nvPr userDrawn="1"/>
          </p:nvSpPr>
          <p:spPr bwMode="auto">
            <a:xfrm>
              <a:off x="4521566" y="1447059"/>
              <a:ext cx="1760875" cy="717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85800"/>
              <a:r>
                <a:rPr lang="en-US" altLang="zh-CN" sz="5400" dirty="0">
                  <a:solidFill>
                    <a:srgbClr val="FFFFFF"/>
                  </a:solidFill>
                  <a:latin typeface="Goudy Old Style" pitchFamily="18" charset="0"/>
                  <a:ea typeface="宋体" panose="02010600030101010101" pitchFamily="2" charset="-122"/>
                  <a:cs typeface="Helvetica Neue UltraLight" charset="0"/>
                  <a:sym typeface="Helvetica Neue UltraLight" charset="0"/>
                </a:rPr>
                <a:t>Thanks</a:t>
              </a:r>
            </a:p>
          </p:txBody>
        </p:sp>
        <p:sp>
          <p:nvSpPr>
            <p:cNvPr id="5" name="Rectangle 5"/>
            <p:cNvSpPr>
              <a:spLocks/>
            </p:cNvSpPr>
            <p:nvPr userDrawn="1"/>
          </p:nvSpPr>
          <p:spPr bwMode="auto">
            <a:xfrm>
              <a:off x="4050688" y="2195750"/>
              <a:ext cx="978726" cy="265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FFFFFF"/>
                  </a:solidFill>
                  <a:latin typeface="Arial Narrow" charset="0"/>
                  <a:ea typeface="宋体" panose="02010600030101010101" pitchFamily="2" charset="-122"/>
                  <a:cs typeface="Arial Narrow" charset="0"/>
                  <a:sym typeface="Arial Narrow" charset="0"/>
                </a:rPr>
                <a:t>terima kasih</a:t>
              </a:r>
            </a:p>
          </p:txBody>
        </p:sp>
        <p:sp>
          <p:nvSpPr>
            <p:cNvPr id="6" name="Rectangle 6"/>
            <p:cNvSpPr>
              <a:spLocks/>
            </p:cNvSpPr>
            <p:nvPr userDrawn="1"/>
          </p:nvSpPr>
          <p:spPr bwMode="auto">
            <a:xfrm>
              <a:off x="3491880" y="1286813"/>
              <a:ext cx="885975" cy="53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85800"/>
              <a:r>
                <a:rPr lang="zh-CN" altLang="en-US" sz="4000" dirty="0">
                  <a:solidFill>
                    <a:srgbClr val="FFFFFF"/>
                  </a:solidFill>
                  <a:latin typeface="Arial" charset="0"/>
                  <a:ea typeface="宋体" panose="02010600030101010101" pitchFamily="2" charset="-122"/>
                  <a:sym typeface="Arial" charset="0"/>
                </a:rPr>
                <a:t>感謝</a:t>
              </a:r>
            </a:p>
          </p:txBody>
        </p:sp>
        <p:sp>
          <p:nvSpPr>
            <p:cNvPr id="7" name="Rectangle 7"/>
            <p:cNvSpPr>
              <a:spLocks/>
            </p:cNvSpPr>
            <p:nvPr userDrawn="1"/>
          </p:nvSpPr>
          <p:spPr bwMode="auto">
            <a:xfrm>
              <a:off x="5199183" y="2108324"/>
              <a:ext cx="1196066" cy="717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85800"/>
              <a:r>
                <a:rPr lang="zh-CN" altLang="en-US" sz="5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Microsoft YaHei Bold" charset="0"/>
                  <a:sym typeface="Microsoft YaHei Bold" charset="0"/>
                </a:rPr>
                <a:t>谢谢</a:t>
              </a:r>
            </a:p>
          </p:txBody>
        </p:sp>
        <p:sp>
          <p:nvSpPr>
            <p:cNvPr id="8" name="Rectangle 8"/>
            <p:cNvSpPr>
              <a:spLocks/>
            </p:cNvSpPr>
            <p:nvPr userDrawn="1"/>
          </p:nvSpPr>
          <p:spPr bwMode="auto">
            <a:xfrm>
              <a:off x="5404367" y="1339587"/>
              <a:ext cx="996722" cy="23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85800"/>
              <a:r>
                <a:rPr lang="zh-CN" altLang="en-US" sz="1800" dirty="0">
                  <a:solidFill>
                    <a:srgbClr val="FFFFFF"/>
                  </a:solidFill>
                  <a:latin typeface="Arial" charset="0"/>
                  <a:ea typeface="宋体" panose="02010600030101010101" pitchFamily="2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9" name="Rectangle 9"/>
            <p:cNvSpPr>
              <a:spLocks/>
            </p:cNvSpPr>
            <p:nvPr userDrawn="1"/>
          </p:nvSpPr>
          <p:spPr bwMode="auto">
            <a:xfrm>
              <a:off x="3491887" y="1869804"/>
              <a:ext cx="881822" cy="31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srgbClr val="FFFFFF"/>
                  </a:solidFill>
                  <a:latin typeface="Arial" charset="0"/>
                  <a:ea typeface="宋体" panose="02010600030101010101" pitchFamily="2" charset="-122"/>
                  <a:cs typeface="Thonburi" charset="0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1" name="Rectangle 37"/>
          <p:cNvSpPr>
            <a:spLocks/>
          </p:cNvSpPr>
          <p:nvPr userDrawn="1"/>
        </p:nvSpPr>
        <p:spPr bwMode="auto">
          <a:xfrm>
            <a:off x="472484" y="4767758"/>
            <a:ext cx="287538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685800"/>
            <a:r>
              <a:rPr lang="zh-CN" altLang="en-US" sz="700" dirty="0">
                <a:solidFill>
                  <a:srgbClr val="F083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srgbClr val="F083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</a:t>
            </a:r>
            <a:r>
              <a:rPr lang="zh-CN" altLang="en-US" sz="700" dirty="0">
                <a:solidFill>
                  <a:srgbClr val="F083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金蝶软件（中国）有限公司</a:t>
            </a:r>
          </a:p>
        </p:txBody>
      </p:sp>
      <p:sp>
        <p:nvSpPr>
          <p:cNvPr id="14" name="Text Box 2"/>
          <p:cNvSpPr txBox="1">
            <a:spLocks noChangeArrowheads="1"/>
          </p:cNvSpPr>
          <p:nvPr userDrawn="1"/>
        </p:nvSpPr>
        <p:spPr bwMode="auto">
          <a:xfrm>
            <a:off x="6693998" y="4817279"/>
            <a:ext cx="162242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2" tIns="6668" rIns="55712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685800">
              <a:lnSpc>
                <a:spcPts val="1050"/>
              </a:lnSpc>
            </a:pPr>
            <a:r>
              <a:rPr kumimoji="0" lang="en-US" altLang="zh-CN" sz="700" dirty="0">
                <a:solidFill>
                  <a:srgbClr val="F08300"/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rgbClr val="F08300"/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</p:spTree>
    <p:extLst>
      <p:ext uri="{BB962C8B-B14F-4D97-AF65-F5344CB8AC3E}">
        <p14:creationId xmlns:p14="http://schemas.microsoft.com/office/powerpoint/2010/main" xmlns="" val="213561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坚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3038" y="273844"/>
            <a:ext cx="6981183" cy="41771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1531" y="2462882"/>
            <a:ext cx="6858000" cy="11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499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5"/>
          <p:cNvSpPr>
            <a:spLocks noGrp="1"/>
          </p:cNvSpPr>
          <p:nvPr>
            <p:ph type="ftr" sz="quarter" idx="3"/>
          </p:nvPr>
        </p:nvSpPr>
        <p:spPr>
          <a:xfrm>
            <a:off x="8316417" y="4805364"/>
            <a:ext cx="576262" cy="273844"/>
          </a:xfrm>
          <a:prstGeom prst="rect">
            <a:avLst/>
          </a:prstGeom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685800"/>
            <a:r>
              <a:rPr lang="en-US" altLang="zh-CN" dirty="0">
                <a:solidFill>
                  <a:srgbClr val="FFFFFF">
                    <a:lumMod val="50000"/>
                  </a:srgbClr>
                </a:solidFill>
              </a:rPr>
              <a:t>P</a:t>
            </a:r>
            <a:fld id="{2C2B0F17-0C2E-4B76-896E-50CAEF9C5C7E}" type="slidenum">
              <a:rPr lang="en-US" altLang="zh-CN" smtClean="0">
                <a:solidFill>
                  <a:srgbClr val="FFFFFF">
                    <a:lumMod val="50000"/>
                  </a:srgbClr>
                </a:solidFill>
              </a:rPr>
              <a:pPr defTabSz="685800"/>
              <a:t>‹#›</a:t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096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txStyles>
    <p:titleStyle>
      <a:lvl1pPr algn="l" defTabSz="457118" rtl="0" eaLnBrk="1" latinLnBrk="0" hangingPunct="1">
        <a:spcBef>
          <a:spcPct val="0"/>
        </a:spcBef>
        <a:buNone/>
        <a:defRPr kumimoji="1" lang="zh-CN" altLang="en-US" sz="2600" b="0" i="0" kern="1200" dirty="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839" indent="-342839" algn="l" defTabSz="457118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18"/>
        </a:buBlip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1pPr>
      <a:lvl2pPr marL="742823" indent="-285701" algn="l" defTabSz="457118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0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2pPr>
      <a:lvl3pPr marL="1142801" indent="-228558" algn="l" defTabSz="457118" rtl="0" eaLnBrk="1" fontAlgn="base" latinLnBrk="0" hangingPunct="1">
        <a:spcBef>
          <a:spcPct val="20000"/>
        </a:spcBef>
        <a:spcAft>
          <a:spcPct val="0"/>
        </a:spcAft>
        <a:buFont typeface="Arial"/>
        <a:buChar char="•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3pPr>
      <a:lvl4pPr marL="1599920" indent="-228558" algn="l" defTabSz="457118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4pPr>
      <a:lvl5pPr marL="2057042" indent="-228558" algn="l" defTabSz="457118" rtl="0" eaLnBrk="1" fontAlgn="base" latinLnBrk="0" hangingPunct="1">
        <a:spcBef>
          <a:spcPct val="20000"/>
        </a:spcBef>
        <a:spcAft>
          <a:spcPct val="0"/>
        </a:spcAft>
        <a:buFont typeface="Arial"/>
        <a:buChar char="»"/>
        <a:defRPr kumimoji="1" lang="zh-CN" altLang="en-US" sz="1800" b="0" i="0" kern="1200" dirty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5pPr>
      <a:lvl6pPr marL="2514159" indent="-228558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58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58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58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3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4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9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316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</p:sldLayoutIdLst>
  <p:transition spd="slow">
    <p:wip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kumimoji="1" lang="zh-CN" altLang="en-US" sz="2600" b="0" i="0" kern="1200" dirty="0">
          <a:solidFill>
            <a:schemeClr val="tx1"/>
          </a:solidFill>
          <a:latin typeface="微软雅黑"/>
          <a:ea typeface="微软雅黑"/>
          <a:cs typeface="+mj-cs"/>
        </a:defRPr>
      </a:lvl1pPr>
    </p:titleStyle>
    <p:bodyStyle>
      <a:lvl1pPr marL="342900" indent="-342900" algn="l" defTabSz="457200" rtl="0" eaLnBrk="1" fontAlgn="base" latinLnBrk="0" hangingPunct="1">
        <a:spcBef>
          <a:spcPct val="20000"/>
        </a:spcBef>
        <a:spcAft>
          <a:spcPct val="0"/>
        </a:spcAft>
        <a:buFontTx/>
        <a:buBlip>
          <a:blip r:embed="rId17"/>
        </a:buBlip>
        <a:defRPr kumimoji="1" lang="zh-CN" altLang="en-US" sz="24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20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•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–"/>
        <a:defRPr kumimoji="1" lang="zh-CN" altLang="en-US" sz="1800" b="0" i="0" kern="1200" dirty="0" smtClean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1" fontAlgn="base" latinLnBrk="0" hangingPunct="1">
        <a:spcBef>
          <a:spcPct val="20000"/>
        </a:spcBef>
        <a:spcAft>
          <a:spcPct val="0"/>
        </a:spcAft>
        <a:buFont typeface="Arial"/>
        <a:buChar char="»"/>
        <a:defRPr kumimoji="1" lang="zh-CN" altLang="en-US" sz="1800" b="0" i="0" kern="1200" dirty="0">
          <a:solidFill>
            <a:schemeClr val="tx1">
              <a:lumMod val="85000"/>
              <a:lumOff val="15000"/>
            </a:schemeClr>
          </a:solidFill>
          <a:latin typeface="微软雅黑"/>
          <a:ea typeface="微软雅黑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2a014b26b9604dcc72e239a35e0c5ca0.png"/>
          <p:cNvPicPr>
            <a:picLocks noChangeAspect="1"/>
          </p:cNvPicPr>
          <p:nvPr/>
        </p:nvPicPr>
        <p:blipFill>
          <a:blip r:embed="rId3" cstate="print">
            <a:alphaModFix amt="9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571750"/>
            <a:ext cx="9144000" cy="257175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0" y="2859782"/>
            <a:ext cx="9144000" cy="36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en-US" altLang="zh-CN" sz="16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2018</a:t>
            </a:r>
            <a:r>
              <a:rPr lang="zh-CN" altLang="zh-CN" sz="16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</a:t>
            </a:r>
            <a:r>
              <a:rPr lang="en-US" altLang="zh-CN" sz="16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06</a:t>
            </a:r>
            <a:endParaRPr lang="en-US" altLang="zh-CN" sz="16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 idx="4294967295"/>
          </p:nvPr>
        </p:nvSpPr>
        <p:spPr>
          <a:xfrm>
            <a:off x="22680" y="987574"/>
            <a:ext cx="9144000" cy="8572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税收分类编码自动匹配系统的构建</a:t>
            </a:r>
            <a:endParaRPr lang="zh-CN" altLang="en-US" sz="4000" b="1" spc="3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6512" y="2355726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导师：徐睿峰教授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	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学生：辛浪</a:t>
            </a:r>
            <a:endParaRPr kumimoji="1" lang="zh-CN" altLang="en-US" sz="24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1349642" y="2283718"/>
            <a:ext cx="6444716" cy="0"/>
          </a:xfrm>
          <a:prstGeom prst="line">
            <a:avLst/>
          </a:prstGeom>
          <a:ln>
            <a:gradFill flip="none" rotWithShape="1">
              <a:gsLst>
                <a:gs pos="10000">
                  <a:schemeClr val="bg1">
                    <a:alpha val="0"/>
                  </a:schemeClr>
                </a:gs>
                <a:gs pos="90000">
                  <a:prstClr val="white">
                    <a:alpha val="0"/>
                  </a:prstClr>
                </a:gs>
                <a:gs pos="5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587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a014b26b9604dcc72e239a35e0c5ca0.png"/>
          <p:cNvPicPr>
            <a:picLocks noChangeAspect="1"/>
          </p:cNvPicPr>
          <p:nvPr/>
        </p:nvPicPr>
        <p:blipFill>
          <a:blip r:embed="rId3" cstate="print">
            <a:alphaModFix amt="9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11910"/>
            <a:ext cx="9144000" cy="11315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640" y="285978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5536" y="-205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600" b="0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5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PC</a:t>
            </a:r>
            <a:r>
              <a:rPr lang="zh-CN" altLang="en-US" sz="5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端发展路线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987574"/>
            <a:ext cx="78488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● MFC  &amp; VC++</a:t>
            </a:r>
            <a:endParaRPr lang="en-US" altLang="zh-CN" sz="2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● CEF &amp; JS &amp; HTML &amp; CSS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● ELECTRON &amp; JS &amp; HTML &amp; CSS</a:t>
            </a:r>
          </a:p>
        </p:txBody>
      </p:sp>
    </p:spTree>
    <p:extLst>
      <p:ext uri="{BB962C8B-B14F-4D97-AF65-F5344CB8AC3E}">
        <p14:creationId xmlns:p14="http://schemas.microsoft.com/office/powerpoint/2010/main" xmlns="" val="92597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a014b26b9604dcc72e239a35e0c5ca0.png"/>
          <p:cNvPicPr>
            <a:picLocks noChangeAspect="1"/>
          </p:cNvPicPr>
          <p:nvPr/>
        </p:nvPicPr>
        <p:blipFill>
          <a:blip r:embed="rId3" cstate="print">
            <a:alphaModFix amt="9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11910"/>
            <a:ext cx="9144000" cy="11315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640" y="285978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5536" y="-205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600" b="0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5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背景简介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7944" y="1870713"/>
            <a:ext cx="5040560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餐饮服务  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3070401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乘用车（排气量在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2.0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升以上至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2.5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升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)  10903050104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870713"/>
            <a:ext cx="2088232" cy="2200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餐费     ￥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602.00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奥迪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A4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高配版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7740" y="1131590"/>
            <a:ext cx="11079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800" dirty="0" smtClean="0">
                <a:solidFill>
                  <a:schemeClr val="accent3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开具发票</a:t>
            </a:r>
            <a:endParaRPr lang="zh-CN" altLang="en-US" sz="1800" dirty="0">
              <a:solidFill>
                <a:schemeClr val="accent3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1131590"/>
            <a:ext cx="3416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800" dirty="0" smtClean="0">
                <a:solidFill>
                  <a:schemeClr val="accent3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税收分类编码表（税务局颁发）</a:t>
            </a:r>
            <a:endParaRPr lang="zh-CN" altLang="en-US" sz="1800" dirty="0">
              <a:solidFill>
                <a:schemeClr val="accent3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555776" y="2067694"/>
            <a:ext cx="1224136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prstDash val="sysDash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555776" y="3003798"/>
            <a:ext cx="1224136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prstDash val="sysDash"/>
            <a:tailEnd type="stealth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2597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a014b26b9604dcc72e239a35e0c5ca0.png"/>
          <p:cNvPicPr>
            <a:picLocks noChangeAspect="1"/>
          </p:cNvPicPr>
          <p:nvPr/>
        </p:nvPicPr>
        <p:blipFill>
          <a:blip r:embed="rId3" cstate="print">
            <a:alphaModFix amt="9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11910"/>
            <a:ext cx="9144000" cy="11315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640" y="285978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5536" y="-205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600" b="0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5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税收分类编码表介绍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203598"/>
            <a:ext cx="25922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树形结构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父子关系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约 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4200 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个节点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节点包含说明和关键字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915566"/>
            <a:ext cx="5585213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3769026"/>
            <a:ext cx="3744416" cy="5078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税收分类编码表名词总数：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16493</a:t>
            </a:r>
            <a:endParaRPr lang="zh-CN" altLang="en-US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597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a014b26b9604dcc72e239a35e0c5ca0.png"/>
          <p:cNvPicPr>
            <a:picLocks noChangeAspect="1"/>
          </p:cNvPicPr>
          <p:nvPr/>
        </p:nvPicPr>
        <p:blipFill>
          <a:blip r:embed="rId3" cstate="print">
            <a:alphaModFix amt="9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11910"/>
            <a:ext cx="9144000" cy="11315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640" y="285978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5536" y="-205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600" b="0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5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发票明细名称分析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347614"/>
            <a:ext cx="385757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1419622"/>
            <a:ext cx="403152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2597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a014b26b9604dcc72e239a35e0c5ca0.png"/>
          <p:cNvPicPr>
            <a:picLocks noChangeAspect="1"/>
          </p:cNvPicPr>
          <p:nvPr/>
        </p:nvPicPr>
        <p:blipFill>
          <a:blip r:embed="rId3" cstate="print">
            <a:alphaModFix amt="9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11910"/>
            <a:ext cx="9144000" cy="11315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640" y="285978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95536" y="-205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kumimoji="1" lang="zh-CN" altLang="en-US" sz="2600" b="0" i="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5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取经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059582"/>
            <a:ext cx="62646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未登录词识别（品牌名词、书名。要不要加词典？）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主命名实体识别（如：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玩具车 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宝马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X5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。不管，匹配两次？）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分类种类选取（对编码表名词进行聚类，聚类种类作为分类？）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571750"/>
            <a:ext cx="5472608" cy="13080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分类方法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传统机器学习方法 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or  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神经网络</a:t>
            </a:r>
            <a:r>
              <a:rPr lang="en-US" altLang="zh-CN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○ 在线学习算法（根据分类方法而定）</a:t>
            </a:r>
            <a:endParaRPr lang="en-US" altLang="zh-CN" sz="1600" dirty="0" smtClean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597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kingdee ppt">
      <a:dk1>
        <a:srgbClr val="3F3F3F"/>
      </a:dk1>
      <a:lt1>
        <a:srgbClr val="FFFFFF"/>
      </a:lt1>
      <a:dk2>
        <a:srgbClr val="00B9EF"/>
      </a:dk2>
      <a:lt2>
        <a:srgbClr val="F08300"/>
      </a:lt2>
      <a:accent1>
        <a:srgbClr val="00B9EF"/>
      </a:accent1>
      <a:accent2>
        <a:srgbClr val="13AD67"/>
      </a:accent2>
      <a:accent3>
        <a:srgbClr val="F08300"/>
      </a:accent3>
      <a:accent4>
        <a:srgbClr val="4C4948"/>
      </a:accent4>
      <a:accent5>
        <a:srgbClr val="F37060"/>
      </a:accent5>
      <a:accent6>
        <a:srgbClr val="FDDB63"/>
      </a:accent6>
      <a:hlink>
        <a:srgbClr val="00B9EF"/>
      </a:hlink>
      <a:folHlink>
        <a:srgbClr val="977B2D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9525" cap="flat" cmpd="sng" algn="ctr">
          <a:noFill/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宋体"/>
            <a:cs typeface="+mn-cs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集团经营启动会议">
  <a:themeElements>
    <a:clrScheme name="金蝶">
      <a:dk1>
        <a:srgbClr val="000000"/>
      </a:dk1>
      <a:lt1>
        <a:srgbClr val="FFFFFF"/>
      </a:lt1>
      <a:dk2>
        <a:srgbClr val="005BAC"/>
      </a:dk2>
      <a:lt2>
        <a:srgbClr val="F08300"/>
      </a:lt2>
      <a:accent1>
        <a:srgbClr val="00B9EF"/>
      </a:accent1>
      <a:accent2>
        <a:srgbClr val="13AE67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60C0"/>
      </a:accent6>
      <a:hlink>
        <a:srgbClr val="FF9900"/>
      </a:hlink>
      <a:folHlink>
        <a:srgbClr val="CC00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spcBef>
            <a:spcPts val="300"/>
          </a:spcBef>
          <a:spcAft>
            <a:spcPts val="300"/>
          </a:spcAft>
          <a:defRPr sz="1400" dirty="0">
            <a:solidFill>
              <a:srgbClr val="000000">
                <a:lumMod val="85000"/>
                <a:lumOff val="15000"/>
              </a:srgbClr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14588</TotalTime>
  <Words>195</Words>
  <Application>Microsoft Office PowerPoint</Application>
  <PresentationFormat>全屏显示(16:9)</PresentationFormat>
  <Paragraphs>35</Paragraphs>
  <Slides>6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8" baseType="lpstr">
      <vt:lpstr>1_Office 主题</vt:lpstr>
      <vt:lpstr>1_集团经营启动会议</vt:lpstr>
      <vt:lpstr>税收分类编码自动匹配系统的构建</vt:lpstr>
      <vt:lpstr>幻灯片 2</vt:lpstr>
      <vt:lpstr>幻灯片 3</vt:lpstr>
      <vt:lpstr>幻灯片 4</vt:lpstr>
      <vt:lpstr>幻灯片 5</vt:lpstr>
      <vt:lpstr>幻灯片 6</vt:lpstr>
    </vt:vector>
  </TitlesOfParts>
  <Company>市场部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金蝶国际软件集团介绍</dc:title>
  <dc:creator>Kingdee</dc:creator>
  <cp:lastModifiedBy>Eric</cp:lastModifiedBy>
  <cp:revision>6088</cp:revision>
  <dcterms:created xsi:type="dcterms:W3CDTF">2005-02-25T05:47:00Z</dcterms:created>
  <dcterms:modified xsi:type="dcterms:W3CDTF">2018-06-06T14:07:13Z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2052-10.1.0.5399</vt:lpwstr>
  </property>
</Properties>
</file>